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73" d="100"/>
          <a:sy n="73" d="100"/>
        </p:scale>
        <p:origin x="-130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3E6F315-9951-46DF-A472-94CF1648F4DF}" type="datetimeFigureOut">
              <a:rPr lang="ca-ES" smtClean="0"/>
              <a:t>29/05/2015</a:t>
            </a:fld>
            <a:endParaRPr lang="ca-ES"/>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ca-ES"/>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5A494CC-9CC3-4A14-BE9E-E962A8476DC4}" type="slidenum">
              <a:rPr lang="ca-ES" smtClean="0"/>
              <a:t>‹Nº›</a:t>
            </a:fld>
            <a:endParaRPr lang="ca-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83E6F315-9951-46DF-A472-94CF1648F4DF}" type="datetimeFigureOut">
              <a:rPr lang="ca-ES" smtClean="0"/>
              <a:t>29/05/2015</a:t>
            </a:fld>
            <a:endParaRPr lang="ca-ES"/>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ca-ES"/>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5A494CC-9CC3-4A14-BE9E-E962A8476DC4}" type="slidenum">
              <a:rPr lang="ca-ES" smtClean="0"/>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3E6F315-9951-46DF-A472-94CF1648F4DF}" type="datetimeFigureOut">
              <a:rPr lang="ca-ES" smtClean="0"/>
              <a:t>29/05/2015</a:t>
            </a:fld>
            <a:endParaRPr lang="ca-ES"/>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ca-ES"/>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25A494CC-9CC3-4A14-BE9E-E962A8476DC4}" type="slidenum">
              <a:rPr lang="ca-ES" smtClean="0"/>
              <a:t>‹Nº›</a:t>
            </a:fld>
            <a:endParaRPr lang="ca-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8" name="7 Marcador de pie de página"/>
          <p:cNvSpPr>
            <a:spLocks noGrp="1"/>
          </p:cNvSpPr>
          <p:nvPr>
            <p:ph type="ftr" sz="quarter" idx="11"/>
          </p:nvPr>
        </p:nvSpPr>
        <p:spPr/>
        <p:txBody>
          <a:bodyPr/>
          <a:lstStyle>
            <a:extLst/>
          </a:lstStyle>
          <a:p>
            <a:endParaRPr lang="ca-ES"/>
          </a:p>
        </p:txBody>
      </p:sp>
      <p:sp>
        <p:nvSpPr>
          <p:cNvPr id="9" name="8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4" name="3 Marcador de pie de página"/>
          <p:cNvSpPr>
            <a:spLocks noGrp="1"/>
          </p:cNvSpPr>
          <p:nvPr>
            <p:ph type="ftr" sz="quarter" idx="11"/>
          </p:nvPr>
        </p:nvSpPr>
        <p:spPr/>
        <p:txBody>
          <a:bodyPr/>
          <a:lstStyle>
            <a:extLst/>
          </a:lstStyle>
          <a:p>
            <a:endParaRPr lang="ca-ES"/>
          </a:p>
        </p:txBody>
      </p:sp>
      <p:sp>
        <p:nvSpPr>
          <p:cNvPr id="5" name="4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83E6F315-9951-46DF-A472-94CF1648F4DF}" type="datetimeFigureOut">
              <a:rPr lang="ca-ES" smtClean="0"/>
              <a:t>29/05/2015</a:t>
            </a:fld>
            <a:endParaRPr lang="ca-ES"/>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ca-ES"/>
          </a:p>
        </p:txBody>
      </p:sp>
      <p:sp>
        <p:nvSpPr>
          <p:cNvPr id="4" name="3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83E6F315-9951-46DF-A472-94CF1648F4DF}" type="datetimeFigureOut">
              <a:rPr lang="ca-ES" smtClean="0"/>
              <a:t>29/05/2015</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25A494CC-9CC3-4A14-BE9E-E962A8476DC4}" type="slidenum">
              <a:rPr lang="ca-ES" smtClean="0"/>
              <a:t>‹Nº›</a:t>
            </a:fld>
            <a:endParaRPr lang="ca-ES"/>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3E6F315-9951-46DF-A472-94CF1648F4DF}" type="datetimeFigureOut">
              <a:rPr lang="ca-ES" smtClean="0"/>
              <a:t>29/05/2015</a:t>
            </a:fld>
            <a:endParaRPr lang="ca-ES"/>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ca-ES"/>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5A494CC-9CC3-4A14-BE9E-E962A8476DC4}" type="slidenum">
              <a:rPr lang="ca-ES" smtClean="0"/>
              <a:t>‹Nº›</a:t>
            </a:fld>
            <a:endParaRPr lang="ca-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riie.com.ar/?pa=95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commons.wikimedia.org/wiki/File:Badmintonpan.jp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s.wikipedia.org/wiki/Pelota" TargetMode="External"/><Relationship Id="rId2" Type="http://schemas.openxmlformats.org/officeDocument/2006/relationships/hyperlink" Target="http://es.wikipedia.org/wiki/Raqueta" TargetMode="External"/><Relationship Id="rId1" Type="http://schemas.openxmlformats.org/officeDocument/2006/relationships/slideLayout" Target="../slideLayouts/slideLayout2.xml"/><Relationship Id="rId5" Type="http://schemas.openxmlformats.org/officeDocument/2006/relationships/hyperlink" Target="http://es.wikipedia.org/wiki/Deporte_ol%C3%ADmpico" TargetMode="External"/><Relationship Id="rId4" Type="http://schemas.openxmlformats.org/officeDocument/2006/relationships/hyperlink" Target="http://es.wikipedia.org/wiki/200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es.wikipedia.org/wiki/China" TargetMode="External"/><Relationship Id="rId3" Type="http://schemas.openxmlformats.org/officeDocument/2006/relationships/hyperlink" Target="http://es.wikipedia.org/wiki/Tailandia" TargetMode="External"/><Relationship Id="rId7" Type="http://schemas.openxmlformats.org/officeDocument/2006/relationships/hyperlink" Target="http://es.wikipedia.org/wiki/Indonesia" TargetMode="External"/><Relationship Id="rId2" Type="http://schemas.openxmlformats.org/officeDocument/2006/relationships/hyperlink" Target="http://es.wikipedia.org/wiki/Rat%C3%A1n" TargetMode="External"/><Relationship Id="rId1" Type="http://schemas.openxmlformats.org/officeDocument/2006/relationships/slideLayout" Target="../slideLayouts/slideLayout2.xml"/><Relationship Id="rId6" Type="http://schemas.openxmlformats.org/officeDocument/2006/relationships/hyperlink" Target="http://es.wikipedia.org/wiki/Laos" TargetMode="External"/><Relationship Id="rId11" Type="http://schemas.openxmlformats.org/officeDocument/2006/relationships/hyperlink" Target="http://es.wikipedia.org/wiki/Sepak_takraw" TargetMode="External"/><Relationship Id="rId5" Type="http://schemas.openxmlformats.org/officeDocument/2006/relationships/hyperlink" Target="http://es.wikipedia.org/wiki/Malasia" TargetMode="External"/><Relationship Id="rId10" Type="http://schemas.openxmlformats.org/officeDocument/2006/relationships/hyperlink" Target="http://es.wikipedia.org/wiki/Negeri_Sembilan" TargetMode="External"/><Relationship Id="rId4" Type="http://schemas.openxmlformats.org/officeDocument/2006/relationships/hyperlink" Target="http://es.wikipedia.org/wiki/Camboya" TargetMode="External"/><Relationship Id="rId9" Type="http://schemas.openxmlformats.org/officeDocument/2006/relationships/hyperlink" Target="http://es.wikipedia.org/wiki/Kemar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riie.com.ar/?pa=1168" TargetMode="External"/><Relationship Id="rId2" Type="http://schemas.openxmlformats.org/officeDocument/2006/relationships/hyperlink" Target="http://riie.com.ar/?pa=95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HN" dirty="0" smtClean="0"/>
              <a:t>Deportes alternativos al tenis. </a:t>
            </a:r>
            <a:endParaRPr lang="es-HN" dirty="0"/>
          </a:p>
        </p:txBody>
      </p:sp>
      <p:sp>
        <p:nvSpPr>
          <p:cNvPr id="3" name="2 Subtítulo"/>
          <p:cNvSpPr>
            <a:spLocks noGrp="1"/>
          </p:cNvSpPr>
          <p:nvPr>
            <p:ph type="subTitle" idx="1"/>
          </p:nvPr>
        </p:nvSpPr>
        <p:spPr>
          <a:xfrm>
            <a:off x="3707904" y="4437112"/>
            <a:ext cx="5114778" cy="1101248"/>
          </a:xfrm>
        </p:spPr>
        <p:txBody>
          <a:bodyPr/>
          <a:lstStyle/>
          <a:p>
            <a:r>
              <a:rPr lang="es-HN" dirty="0" smtClean="0"/>
              <a:t>Katy Escobar Ramos</a:t>
            </a:r>
            <a:endParaRPr lang="es-H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b="1" u="sng" dirty="0" smtClean="0"/>
              <a:t>Vocabulario </a:t>
            </a:r>
            <a:endParaRPr lang="ca-ES" dirty="0"/>
          </a:p>
        </p:txBody>
      </p:sp>
      <p:sp>
        <p:nvSpPr>
          <p:cNvPr id="3" name="2 Marcador de contenido"/>
          <p:cNvSpPr>
            <a:spLocks noGrp="1"/>
          </p:cNvSpPr>
          <p:nvPr>
            <p:ph idx="1"/>
          </p:nvPr>
        </p:nvSpPr>
        <p:spPr/>
        <p:txBody>
          <a:bodyPr>
            <a:normAutofit fontScale="92500" lnSpcReduction="10000"/>
          </a:bodyPr>
          <a:lstStyle/>
          <a:p>
            <a:r>
              <a:rPr lang="es-ES" dirty="0" smtClean="0"/>
              <a:t>Empuñadura</a:t>
            </a:r>
            <a:r>
              <a:rPr lang="es-ES" dirty="0"/>
              <a:t>: Es la forma de sujetar la raqueta, puede ser europea, americana, china o japonesa, cada tipo de empuñadura ofrece unas ventajas y desventajas en el golpeo durante el </a:t>
            </a:r>
            <a:r>
              <a:rPr lang="es-ES" dirty="0">
                <a:hlinkClick r:id="rId2"/>
              </a:rPr>
              <a:t>juego</a:t>
            </a:r>
            <a:r>
              <a:rPr lang="es-ES" dirty="0"/>
              <a:t>.</a:t>
            </a:r>
            <a:endParaRPr lang="es-HN" dirty="0"/>
          </a:p>
          <a:p>
            <a:r>
              <a:rPr lang="es-ES" dirty="0" smtClean="0"/>
              <a:t>Top spin: </a:t>
            </a:r>
            <a:r>
              <a:rPr lang="es-ES" dirty="0"/>
              <a:t>Efecto que se da a la bola con el golpe, aumenta la velocidad de la bola en el bote.</a:t>
            </a:r>
            <a:endParaRPr lang="es-HN" dirty="0"/>
          </a:p>
          <a:p>
            <a:r>
              <a:rPr lang="es-ES" dirty="0" smtClean="0"/>
              <a:t>Back spin: </a:t>
            </a:r>
            <a:r>
              <a:rPr lang="es-ES" dirty="0"/>
              <a:t>Efecto de cortar la bola en el golpe, al votar la bola queda baja y con tendencia de caer en la red.</a:t>
            </a:r>
            <a:endParaRPr lang="es-HN" dirty="0"/>
          </a:p>
          <a:p>
            <a:r>
              <a:rPr lang="es-ES" dirty="0" err="1" smtClean="0"/>
              <a:t>Sidespin</a:t>
            </a:r>
            <a:r>
              <a:rPr lang="es-ES" dirty="0" smtClean="0"/>
              <a:t>: </a:t>
            </a:r>
            <a:r>
              <a:rPr lang="es-ES" dirty="0"/>
              <a:t>Efecto lateral que recibe la bola en el golpe, cuando el oponente la devuelve la bola tiende a salir fuera de la mesa.</a:t>
            </a:r>
            <a:endParaRPr lang="es-HN" dirty="0"/>
          </a:p>
          <a:p>
            <a:endParaRPr lang="ca-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b="1" dirty="0" smtClean="0"/>
              <a:t>FRONTÓN</a:t>
            </a:r>
            <a:endParaRPr lang="ca-ES" dirty="0"/>
          </a:p>
        </p:txBody>
      </p:sp>
      <p:pic>
        <p:nvPicPr>
          <p:cNvPr id="4" name="4 Imagen" descr="images.jpg"/>
          <p:cNvPicPr>
            <a:picLocks noGrp="1"/>
          </p:cNvPicPr>
          <p:nvPr>
            <p:ph idx="1"/>
          </p:nvPr>
        </p:nvPicPr>
        <p:blipFill>
          <a:blip r:embed="rId2" cstate="print"/>
          <a:stretch>
            <a:fillRect/>
          </a:stretch>
        </p:blipFill>
        <p:spPr>
          <a:xfrm>
            <a:off x="1763688" y="2060848"/>
            <a:ext cx="5688632" cy="36004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b="1" dirty="0" smtClean="0"/>
              <a:t>FRONTÓN</a:t>
            </a:r>
            <a:endParaRPr lang="ca-ES" dirty="0"/>
          </a:p>
        </p:txBody>
      </p:sp>
      <p:sp>
        <p:nvSpPr>
          <p:cNvPr id="3" name="2 Marcador de contenido"/>
          <p:cNvSpPr>
            <a:spLocks noGrp="1"/>
          </p:cNvSpPr>
          <p:nvPr>
            <p:ph idx="1"/>
          </p:nvPr>
        </p:nvSpPr>
        <p:spPr/>
        <p:txBody>
          <a:bodyPr>
            <a:normAutofit fontScale="92500" lnSpcReduction="20000"/>
          </a:bodyPr>
          <a:lstStyle/>
          <a:p>
            <a:r>
              <a:rPr lang="es-HN" b="1" u="sng" dirty="0"/>
              <a:t> Origen del frontón </a:t>
            </a:r>
            <a:endParaRPr lang="es-HN" dirty="0"/>
          </a:p>
          <a:p>
            <a:r>
              <a:rPr lang="es-ES" dirty="0"/>
              <a:t>Los orígenes del frontón son oscuros. Hay evidencia de que los romanos jugaban a algo similar; no obstante hay certeza de que se jugaba en Irlanda hace mil años. Los emigrantes irlandeses llevaron este juego de cuatro paredes a América en el siglo XIX; la versión de pared se desarrolló poco después.</a:t>
            </a:r>
            <a:endParaRPr lang="es-HN" dirty="0"/>
          </a:p>
          <a:p>
            <a:r>
              <a:rPr lang="es-ES" dirty="0"/>
              <a:t>Los campeonatos nacionales e internacionales han sido realizados por diversas organizaciones, pero desde el año 1960 se está tratando de obtener una serie unificada de normas de juego. Todavía no existe una federación global; las normas que se describen aquí son la de la </a:t>
            </a:r>
            <a:r>
              <a:rPr lang="es-ES" dirty="0" err="1"/>
              <a:t>United</a:t>
            </a:r>
            <a:r>
              <a:rPr lang="es-ES" dirty="0"/>
              <a:t> </a:t>
            </a:r>
            <a:r>
              <a:rPr lang="es-ES" dirty="0" err="1"/>
              <a:t>States</a:t>
            </a:r>
            <a:r>
              <a:rPr lang="es-ES" dirty="0"/>
              <a:t> </a:t>
            </a:r>
            <a:r>
              <a:rPr lang="es-ES" dirty="0" err="1"/>
              <a:t>Handball</a:t>
            </a:r>
            <a:r>
              <a:rPr lang="es-ES" dirty="0"/>
              <a:t> </a:t>
            </a:r>
            <a:r>
              <a:rPr lang="es-ES" dirty="0" err="1"/>
              <a:t>Association</a:t>
            </a:r>
            <a:r>
              <a:rPr lang="es-ES" dirty="0"/>
              <a:t>.</a:t>
            </a:r>
            <a:endParaRPr lang="es-HN" dirty="0"/>
          </a:p>
          <a:p>
            <a:pPr>
              <a:buNone/>
            </a:pPr>
            <a:endParaRPr lang="ca-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b="1" dirty="0"/>
              <a:t>El Shuttleball </a:t>
            </a:r>
            <a:endParaRPr lang="ca-ES" dirty="0"/>
          </a:p>
        </p:txBody>
      </p:sp>
      <p:pic>
        <p:nvPicPr>
          <p:cNvPr id="4" name="8 Imagen" descr="índice.jpg"/>
          <p:cNvPicPr>
            <a:picLocks noGrp="1"/>
          </p:cNvPicPr>
          <p:nvPr>
            <p:ph idx="1"/>
          </p:nvPr>
        </p:nvPicPr>
        <p:blipFill>
          <a:blip r:embed="rId2" cstate="print"/>
          <a:stretch>
            <a:fillRect/>
          </a:stretch>
        </p:blipFill>
        <p:spPr>
          <a:xfrm>
            <a:off x="2483768" y="1844824"/>
            <a:ext cx="4095899" cy="36004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b="1" dirty="0" smtClean="0"/>
              <a:t>El Shuttleball </a:t>
            </a:r>
            <a:endParaRPr lang="ca-ES" dirty="0"/>
          </a:p>
        </p:txBody>
      </p:sp>
      <p:sp>
        <p:nvSpPr>
          <p:cNvPr id="3" name="2 Marcador de contenido"/>
          <p:cNvSpPr>
            <a:spLocks noGrp="1"/>
          </p:cNvSpPr>
          <p:nvPr>
            <p:ph idx="1"/>
          </p:nvPr>
        </p:nvSpPr>
        <p:spPr/>
        <p:txBody>
          <a:bodyPr>
            <a:normAutofit fontScale="92500" lnSpcReduction="20000"/>
          </a:bodyPr>
          <a:lstStyle/>
          <a:p>
            <a:r>
              <a:rPr lang="es-ES" dirty="0"/>
              <a:t>    Los juegos de palas, generalmente, consisten en golpear una pelota o volante contra una pared (frontón), o bien dirigiéndola hacia un compañero (cooperación) o contrincante (oposición). Al </a:t>
            </a:r>
            <a:r>
              <a:rPr lang="es-ES" dirty="0" err="1"/>
              <a:t>shuttleball</a:t>
            </a:r>
            <a:r>
              <a:rPr lang="es-ES" dirty="0"/>
              <a:t> se puede jugar individuales, dobles y en ambos casos mixtos. </a:t>
            </a:r>
            <a:endParaRPr lang="es-HN" dirty="0"/>
          </a:p>
          <a:p>
            <a:r>
              <a:rPr lang="es-ES" dirty="0"/>
              <a:t>    De igual forma, se puede jugar en forma recreativa, golpeando el volante y tratando de que no caiga al suelo, sin reglas, ni delimitación de campo, ni tantos. Si se prefiere jugar de manera más competitiva, se pactarán o establecerán unas reglas de juego, así como un terreno delimitado y con una red central o bien se podrán aplicar las reglas del bádminton (Ruiz, 1991). </a:t>
            </a:r>
            <a:endParaRPr lang="ca-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Bádminton</a:t>
            </a:r>
            <a:endParaRPr lang="ca-ES" dirty="0"/>
          </a:p>
        </p:txBody>
      </p:sp>
      <p:pic>
        <p:nvPicPr>
          <p:cNvPr id="4" name="3 Marcador de contenido" descr="Badmintonpan.jpg">
            <a:hlinkClick r:id="rId2"/>
          </p:cNvPr>
          <p:cNvPicPr>
            <a:picLocks noGrp="1"/>
          </p:cNvPicPr>
          <p:nvPr>
            <p:ph idx="1"/>
          </p:nvPr>
        </p:nvPicPr>
        <p:blipFill>
          <a:blip r:embed="rId3" cstate="print"/>
          <a:srcRect/>
          <a:stretch>
            <a:fillRect/>
          </a:stretch>
        </p:blipFill>
        <p:spPr bwMode="auto">
          <a:xfrm>
            <a:off x="539552" y="1988840"/>
            <a:ext cx="4226272" cy="2775843"/>
          </a:xfrm>
          <a:prstGeom prst="rect">
            <a:avLst/>
          </a:prstGeom>
          <a:noFill/>
          <a:ln w="9525">
            <a:noFill/>
            <a:miter lim="800000"/>
            <a:headEnd/>
            <a:tailEnd/>
          </a:ln>
        </p:spPr>
      </p:pic>
      <p:sp>
        <p:nvSpPr>
          <p:cNvPr id="6" name="5 CuadroTexto"/>
          <p:cNvSpPr txBox="1"/>
          <p:nvPr/>
        </p:nvSpPr>
        <p:spPr>
          <a:xfrm>
            <a:off x="4716016" y="980728"/>
            <a:ext cx="3312368" cy="5355312"/>
          </a:xfrm>
          <a:prstGeom prst="rect">
            <a:avLst/>
          </a:prstGeom>
          <a:noFill/>
        </p:spPr>
        <p:txBody>
          <a:bodyPr wrap="square" rtlCol="0">
            <a:spAutoFit/>
          </a:bodyPr>
          <a:lstStyle/>
          <a:p>
            <a:r>
              <a:rPr lang="es-ES" b="1" u="sng" dirty="0" smtClean="0"/>
              <a:t>Origen</a:t>
            </a:r>
            <a:endParaRPr lang="es-HN" b="1" dirty="0"/>
          </a:p>
          <a:p>
            <a:r>
              <a:rPr lang="es-ES" dirty="0"/>
              <a:t>El actual juego de bádminton surgió en Asia, más concreto, en la India, donde recibía el nombre de Poona, (ciudad situada en el estado indio occidental del </a:t>
            </a:r>
            <a:r>
              <a:rPr lang="es-ES" dirty="0" err="1"/>
              <a:t>Maharashtra</a:t>
            </a:r>
            <a:r>
              <a:rPr lang="es-ES" dirty="0"/>
              <a:t> y lugar donde se jugaba originalmente). Algunos oficiales del ejército británico observaron el juego en la India y lo llevaron a Inglaterra alrededor de 1873. Allí, el duque de </a:t>
            </a:r>
            <a:r>
              <a:rPr lang="es-ES" dirty="0" err="1"/>
              <a:t>Beaufort</a:t>
            </a:r>
            <a:r>
              <a:rPr lang="es-ES" dirty="0"/>
              <a:t> se interesó en el juego, y, puesto que se practicaba con regularidad en su finca campestre de Gloucestershire, este nombre continuó asociado con el juego.</a:t>
            </a:r>
            <a:endParaRPr lang="es-HN" dirty="0"/>
          </a:p>
          <a:p>
            <a:endParaRPr lang="ca-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699792" y="0"/>
            <a:ext cx="7239000" cy="1143000"/>
          </a:xfrm>
        </p:spPr>
        <p:txBody>
          <a:bodyPr/>
          <a:lstStyle/>
          <a:p>
            <a:r>
              <a:rPr lang="es-ES" b="1" dirty="0" err="1" smtClean="0"/>
              <a:t>BádmintoN</a:t>
            </a:r>
            <a:endParaRPr lang="ca-ES" dirty="0"/>
          </a:p>
        </p:txBody>
      </p:sp>
      <p:sp>
        <p:nvSpPr>
          <p:cNvPr id="3" name="2 Marcador de contenido"/>
          <p:cNvSpPr>
            <a:spLocks noGrp="1"/>
          </p:cNvSpPr>
          <p:nvPr>
            <p:ph idx="1"/>
          </p:nvPr>
        </p:nvSpPr>
        <p:spPr>
          <a:xfrm>
            <a:off x="467544" y="1196752"/>
            <a:ext cx="7776864" cy="4846320"/>
          </a:xfrm>
        </p:spPr>
        <p:txBody>
          <a:bodyPr>
            <a:noAutofit/>
          </a:bodyPr>
          <a:lstStyle/>
          <a:p>
            <a:r>
              <a:rPr lang="es-ES" sz="2000" dirty="0"/>
              <a:t>El bádminton es un deporte de </a:t>
            </a:r>
            <a:r>
              <a:rPr lang="es-ES" sz="2000" dirty="0">
                <a:hlinkClick r:id="rId2" tooltip="Raqueta"/>
              </a:rPr>
              <a:t>raqueta</a:t>
            </a:r>
            <a:r>
              <a:rPr lang="es-ES" sz="2000" dirty="0"/>
              <a:t> en el que se enfrentan dos jugadores (individuales o singles) o dos parejas (dobles) situadas en las mitades opuestas de una pista rectangular dividida por una red.</a:t>
            </a:r>
            <a:endParaRPr lang="es-HN" sz="2000" dirty="0"/>
          </a:p>
          <a:p>
            <a:r>
              <a:rPr lang="es-ES" sz="2000" dirty="0"/>
              <a:t>A diferencia de otros deportes de raqueta, en el bádminton no se juega con </a:t>
            </a:r>
            <a:r>
              <a:rPr lang="es-ES" sz="2000" dirty="0">
                <a:hlinkClick r:id="rId3" tooltip="Pelota"/>
              </a:rPr>
              <a:t>pelota</a:t>
            </a:r>
            <a:r>
              <a:rPr lang="es-ES" sz="2000" dirty="0"/>
              <a:t>, sino con un volante o mosca.</a:t>
            </a:r>
            <a:endParaRPr lang="es-HN" sz="2000" dirty="0"/>
          </a:p>
          <a:p>
            <a:r>
              <a:rPr lang="es-ES" sz="2000" dirty="0"/>
              <a:t>Los jugadores deben golpear con sus raquetas para que este cruce la pista por encima de la red y caiga en el sector oponente. El punto finaliza cuando la pelota toca el suelo, después de sobrepasar la red.</a:t>
            </a:r>
            <a:endParaRPr lang="es-HN" sz="2000" dirty="0"/>
          </a:p>
          <a:p>
            <a:r>
              <a:rPr lang="es-ES" sz="2000" dirty="0"/>
              <a:t>El bádminton es desde </a:t>
            </a:r>
            <a:r>
              <a:rPr lang="es-ES" sz="2000" dirty="0">
                <a:hlinkClick r:id="rId4" tooltip="2000"/>
              </a:rPr>
              <a:t>2000</a:t>
            </a:r>
            <a:r>
              <a:rPr lang="es-ES" sz="2000" dirty="0"/>
              <a:t> un </a:t>
            </a:r>
            <a:r>
              <a:rPr lang="es-ES" sz="2000" dirty="0">
                <a:hlinkClick r:id="rId5" tooltip="Deporte olímpico"/>
              </a:rPr>
              <a:t>deporte olímpico</a:t>
            </a:r>
            <a:r>
              <a:rPr lang="es-ES" sz="2000" dirty="0"/>
              <a:t> en cinco modalidades: individuales masculino y femenino, dobles masculino y femenino y dobles mixto, en esta última la pareja está compuesta por un hombre y una mujer. Para un alto nivel de juego, este deporte requiere resistencia aeróbica, fuerza y velocidad. También es un deporte técnico, con altas exigencias de coordinación y habilidad con la raqueta.</a:t>
            </a:r>
            <a:endParaRPr lang="es-HN"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dirty="0" smtClean="0"/>
              <a:t>Índice</a:t>
            </a:r>
            <a:endParaRPr lang="es-HN" dirty="0"/>
          </a:p>
        </p:txBody>
      </p:sp>
      <p:sp>
        <p:nvSpPr>
          <p:cNvPr id="3" name="2 Marcador de contenido"/>
          <p:cNvSpPr>
            <a:spLocks noGrp="1"/>
          </p:cNvSpPr>
          <p:nvPr>
            <p:ph idx="1"/>
          </p:nvPr>
        </p:nvSpPr>
        <p:spPr/>
        <p:txBody>
          <a:bodyPr/>
          <a:lstStyle/>
          <a:p>
            <a:r>
              <a:rPr lang="ca-ES" b="1" dirty="0"/>
              <a:t>Fútbol-voleibol (SEPAK TAKRAW)</a:t>
            </a:r>
            <a:endParaRPr lang="es-HN" b="1" dirty="0"/>
          </a:p>
          <a:p>
            <a:r>
              <a:rPr lang="es-HN" b="1" dirty="0"/>
              <a:t>PADEL</a:t>
            </a:r>
          </a:p>
          <a:p>
            <a:r>
              <a:rPr lang="es-HN" b="1" dirty="0"/>
              <a:t>TENIS DE MESA</a:t>
            </a:r>
          </a:p>
          <a:p>
            <a:r>
              <a:rPr lang="es-HN" b="1" dirty="0"/>
              <a:t>FRONTÓN</a:t>
            </a:r>
          </a:p>
          <a:p>
            <a:r>
              <a:rPr lang="es-HN" b="1" dirty="0"/>
              <a:t>El Shuttleball </a:t>
            </a:r>
          </a:p>
          <a:p>
            <a:r>
              <a:rPr lang="es-ES" b="1" dirty="0"/>
              <a:t>Bádminton</a:t>
            </a:r>
            <a:endParaRPr lang="es-HN" b="1" dirty="0"/>
          </a:p>
          <a:p>
            <a:endParaRPr lang="ca-ES"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404664"/>
            <a:ext cx="7488832" cy="1143000"/>
          </a:xfrm>
        </p:spPr>
        <p:txBody>
          <a:bodyPr>
            <a:normAutofit fontScale="90000"/>
          </a:bodyPr>
          <a:lstStyle/>
          <a:p>
            <a:r>
              <a:rPr lang="ca-ES" b="1" dirty="0" smtClean="0"/>
              <a:t>Fútbol-voleibol (SEPAK TAKRAW)</a:t>
            </a:r>
            <a:endParaRPr lang="ca-ES" dirty="0"/>
          </a:p>
        </p:txBody>
      </p:sp>
      <p:pic>
        <p:nvPicPr>
          <p:cNvPr id="4" name="irc_mi" descr="http://voleibol.pe/wp-content/uploads/2015/04/00002fea.jpeg"/>
          <p:cNvPicPr>
            <a:picLocks noGrp="1"/>
          </p:cNvPicPr>
          <p:nvPr>
            <p:ph idx="1"/>
          </p:nvPr>
        </p:nvPicPr>
        <p:blipFill>
          <a:blip r:embed="rId2" cstate="print"/>
          <a:stretch>
            <a:fillRect/>
          </a:stretch>
        </p:blipFill>
        <p:spPr bwMode="auto">
          <a:xfrm>
            <a:off x="1271154" y="2143976"/>
            <a:ext cx="5611091" cy="377813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0"/>
            <a:ext cx="7239000" cy="1143000"/>
          </a:xfrm>
        </p:spPr>
        <p:txBody>
          <a:bodyPr/>
          <a:lstStyle/>
          <a:p>
            <a:r>
              <a:rPr lang="ca-ES" b="1" dirty="0" smtClean="0"/>
              <a:t>Fútbol-voleibol</a:t>
            </a:r>
            <a:endParaRPr lang="ca-ES" dirty="0"/>
          </a:p>
        </p:txBody>
      </p:sp>
      <p:sp>
        <p:nvSpPr>
          <p:cNvPr id="3" name="2 Marcador de contenido"/>
          <p:cNvSpPr>
            <a:spLocks noGrp="1"/>
          </p:cNvSpPr>
          <p:nvPr>
            <p:ph idx="1"/>
          </p:nvPr>
        </p:nvSpPr>
        <p:spPr>
          <a:xfrm>
            <a:off x="395536" y="1340768"/>
            <a:ext cx="7427168" cy="5069160"/>
          </a:xfrm>
        </p:spPr>
        <p:txBody>
          <a:bodyPr>
            <a:normAutofit fontScale="25000" lnSpcReduction="20000"/>
          </a:bodyPr>
          <a:lstStyle/>
          <a:p>
            <a:r>
              <a:rPr lang="es-ES" sz="6400" dirty="0" err="1"/>
              <a:t>Sepak</a:t>
            </a:r>
            <a:r>
              <a:rPr lang="es-ES" sz="6400" dirty="0"/>
              <a:t> </a:t>
            </a:r>
            <a:r>
              <a:rPr lang="es-ES" sz="6400" dirty="0" err="1"/>
              <a:t>takraw</a:t>
            </a:r>
            <a:r>
              <a:rPr lang="es-ES" sz="6400" dirty="0"/>
              <a:t> es un deporte nativo del sudeste de Asia, parecido a voleibol, excepto que el </a:t>
            </a:r>
            <a:r>
              <a:rPr lang="es-ES" sz="6400" dirty="0" err="1"/>
              <a:t>takraw</a:t>
            </a:r>
            <a:r>
              <a:rPr lang="es-ES" sz="6400" dirty="0"/>
              <a:t> utiliza una pelota de </a:t>
            </a:r>
            <a:r>
              <a:rPr lang="es-ES" sz="6400" dirty="0">
                <a:hlinkClick r:id="rId2" tooltip="Ratán"/>
              </a:rPr>
              <a:t>ratán</a:t>
            </a:r>
            <a:r>
              <a:rPr lang="es-ES" sz="6400" dirty="0"/>
              <a:t> (especie de caña) y sólo permite a los jugadores utilizar sus pies y la cabeza para tocar el balón. Una especie de cruce entre el fútbol y el voleibol, es un deporte muy popular en </a:t>
            </a:r>
            <a:r>
              <a:rPr lang="es-ES" sz="6400" dirty="0">
                <a:hlinkClick r:id="rId3" tooltip="Tailandia"/>
              </a:rPr>
              <a:t>Tailandia</a:t>
            </a:r>
            <a:r>
              <a:rPr lang="es-ES" sz="6400" dirty="0"/>
              <a:t>, </a:t>
            </a:r>
            <a:r>
              <a:rPr lang="es-ES" sz="6400" dirty="0">
                <a:hlinkClick r:id="rId4" tooltip="Camboya"/>
              </a:rPr>
              <a:t>Camboya</a:t>
            </a:r>
            <a:r>
              <a:rPr lang="es-ES" sz="6400" dirty="0"/>
              <a:t>, </a:t>
            </a:r>
            <a:r>
              <a:rPr lang="es-ES" sz="6400" dirty="0">
                <a:hlinkClick r:id="rId5" tooltip="Malasia"/>
              </a:rPr>
              <a:t>Malasia</a:t>
            </a:r>
            <a:r>
              <a:rPr lang="es-ES" sz="6400" dirty="0"/>
              <a:t>, </a:t>
            </a:r>
            <a:r>
              <a:rPr lang="es-ES" sz="6400" dirty="0">
                <a:hlinkClick r:id="rId6" tooltip="Laos"/>
              </a:rPr>
              <a:t>Laos</a:t>
            </a:r>
            <a:r>
              <a:rPr lang="es-ES" sz="6400" dirty="0"/>
              <a:t> e </a:t>
            </a:r>
            <a:r>
              <a:rPr lang="es-ES" sz="6400" dirty="0">
                <a:hlinkClick r:id="rId7" tooltip="Indonesia"/>
              </a:rPr>
              <a:t>Indonesia</a:t>
            </a:r>
            <a:r>
              <a:rPr lang="es-ES" sz="6400" dirty="0"/>
              <a:t>. </a:t>
            </a:r>
            <a:endParaRPr lang="es-HN" sz="6400" dirty="0"/>
          </a:p>
          <a:p>
            <a:r>
              <a:rPr lang="es-ES" sz="6400" dirty="0"/>
              <a:t>HISTORIA</a:t>
            </a:r>
            <a:endParaRPr lang="es-HN" sz="6400" dirty="0"/>
          </a:p>
          <a:p>
            <a:pPr>
              <a:buNone/>
            </a:pPr>
            <a:r>
              <a:rPr lang="es-ES" sz="6400" dirty="0" smtClean="0"/>
              <a:t>	El </a:t>
            </a:r>
            <a:r>
              <a:rPr lang="es-ES" sz="6400" dirty="0" err="1"/>
              <a:t>sepak</a:t>
            </a:r>
            <a:r>
              <a:rPr lang="es-ES" sz="6400" dirty="0"/>
              <a:t> </a:t>
            </a:r>
            <a:r>
              <a:rPr lang="es-ES" sz="6400" dirty="0" err="1"/>
              <a:t>takraw</a:t>
            </a:r>
            <a:r>
              <a:rPr lang="es-ES" sz="6400" dirty="0"/>
              <a:t> fue casi definitivamente basado en el juego </a:t>
            </a:r>
            <a:r>
              <a:rPr lang="es-ES" sz="6400" dirty="0">
                <a:hlinkClick r:id="rId8" tooltip="China"/>
              </a:rPr>
              <a:t>chino</a:t>
            </a:r>
            <a:r>
              <a:rPr lang="es-ES" sz="6400" dirty="0"/>
              <a:t> de </a:t>
            </a:r>
            <a:r>
              <a:rPr lang="es-ES" sz="6400" dirty="0" err="1"/>
              <a:t>cùjú</a:t>
            </a:r>
            <a:r>
              <a:rPr lang="es-ES" sz="6400" dirty="0"/>
              <a:t>, similar al </a:t>
            </a:r>
            <a:r>
              <a:rPr lang="es-ES" sz="6400" dirty="0" err="1">
                <a:hlinkClick r:id="rId9" tooltip="Kemari"/>
              </a:rPr>
              <a:t>kemari</a:t>
            </a:r>
            <a:r>
              <a:rPr lang="es-ES" sz="6400" dirty="0"/>
              <a:t> de Japón. El deporte se habría importado con las primeras relaciones comerciales, así que a comienzos del siglo XV ya se había popularizado en Malasia y Tailandia. Por entonces se llamaba (</a:t>
            </a:r>
            <a:r>
              <a:rPr lang="es-ES" sz="6400" dirty="0" err="1"/>
              <a:t>sepak</a:t>
            </a:r>
            <a:r>
              <a:rPr lang="es-ES" sz="6400" dirty="0"/>
              <a:t>) </a:t>
            </a:r>
            <a:r>
              <a:rPr lang="es-ES" sz="6400" dirty="0" err="1"/>
              <a:t>takraw</a:t>
            </a:r>
            <a:r>
              <a:rPr lang="es-ES" sz="6400" dirty="0"/>
              <a:t>. </a:t>
            </a:r>
            <a:endParaRPr lang="es-HN" sz="6400" dirty="0"/>
          </a:p>
          <a:p>
            <a:r>
              <a:rPr lang="es-ES" sz="6400" dirty="0"/>
              <a:t>Este juego proviene de la época Sultanato de Malaca ((634-713)) y se conoce como deporte de fútbol en el idioma malayo. Hecho de la pelota de ratán tejido y los jugadores forman un círculo.</a:t>
            </a:r>
            <a:endParaRPr lang="es-HN" sz="6400" dirty="0"/>
          </a:p>
          <a:p>
            <a:r>
              <a:rPr lang="es-ES" sz="6400" dirty="0"/>
              <a:t>En 1829, la Asociación de Deportes de Siam redactó las primeras reglas de la </a:t>
            </a:r>
            <a:r>
              <a:rPr lang="es-ES" sz="6400" dirty="0" err="1"/>
              <a:t>takraw</a:t>
            </a:r>
            <a:r>
              <a:rPr lang="es-ES" sz="6400" dirty="0"/>
              <a:t> competitivo. Cuatro años más tarde, la asociación introdujo la red de estilo voleibol y celebró el primer concurso público. Al cabo de unos años, el </a:t>
            </a:r>
            <a:r>
              <a:rPr lang="es-ES" sz="6400" dirty="0" err="1"/>
              <a:t>takraw</a:t>
            </a:r>
            <a:r>
              <a:rPr lang="es-ES" sz="6400" dirty="0"/>
              <a:t> se introdujo al plan de estudios de las escuelas siamesas. El juego se convirtió en una costumbre local tan preciada que se organizó otra exhibición de </a:t>
            </a:r>
            <a:r>
              <a:rPr lang="es-ES" sz="6400" dirty="0" err="1"/>
              <a:t>takraw</a:t>
            </a:r>
            <a:r>
              <a:rPr lang="es-ES" sz="6400" dirty="0"/>
              <a:t> estilo voleibol para celebrar la primera constitución del reino en 1933, el año a partir del cual Tailandia abolió la monarquía absoluta. Luego en 1935, este juego fue practicado separadamente en el estado de </a:t>
            </a:r>
            <a:r>
              <a:rPr lang="es-ES" sz="6400" dirty="0">
                <a:hlinkClick r:id="rId10" tooltip="Negeri Sembilan"/>
              </a:rPr>
              <a:t>Negeri Sembilan</a:t>
            </a:r>
            <a:r>
              <a:rPr lang="es-ES" sz="6400" dirty="0"/>
              <a:t>, </a:t>
            </a:r>
            <a:r>
              <a:rPr lang="es-ES" sz="6400" dirty="0">
                <a:hlinkClick r:id="rId5" tooltip="Malasia"/>
              </a:rPr>
              <a:t>Malasia</a:t>
            </a:r>
            <a:r>
              <a:rPr lang="es-ES" sz="6400" dirty="0"/>
              <a:t> durante la celebración del jubileo de plata del rey Jorge V.</a:t>
            </a:r>
            <a:r>
              <a:rPr lang="es-ES" sz="6400" dirty="0">
                <a:hlinkClick r:id="rId11"/>
              </a:rPr>
              <a:t>2</a:t>
            </a:r>
            <a:r>
              <a:rPr lang="es-ES" sz="6400" dirty="0"/>
              <a:t> Hacia la década de 1940, la versión del juego con red se ha extendido en todo el sudeste asiático, y se introdujeron normas formales.</a:t>
            </a:r>
            <a:endParaRPr lang="es-HN" sz="6400" dirty="0"/>
          </a:p>
          <a:p>
            <a:endParaRPr lang="ca-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b="1" dirty="0" smtClean="0"/>
              <a:t>Fútbol-voleibol</a:t>
            </a:r>
            <a:endParaRPr lang="ca-ES" dirty="0"/>
          </a:p>
        </p:txBody>
      </p:sp>
      <p:sp>
        <p:nvSpPr>
          <p:cNvPr id="3" name="2 Marcador de contenido"/>
          <p:cNvSpPr>
            <a:spLocks noGrp="1"/>
          </p:cNvSpPr>
          <p:nvPr>
            <p:ph idx="1"/>
          </p:nvPr>
        </p:nvSpPr>
        <p:spPr/>
        <p:txBody>
          <a:bodyPr>
            <a:normAutofit fontScale="85000" lnSpcReduction="20000"/>
          </a:bodyPr>
          <a:lstStyle/>
          <a:p>
            <a:r>
              <a:rPr lang="es-ES" dirty="0" smtClean="0"/>
              <a:t>En la actualidad el juego se rige internacionalmente por la ISTAF (Federación Internacional de </a:t>
            </a:r>
            <a:r>
              <a:rPr lang="es-ES" dirty="0" err="1" smtClean="0"/>
              <a:t>Sepak</a:t>
            </a:r>
            <a:r>
              <a:rPr lang="es-ES" dirty="0" smtClean="0"/>
              <a:t> </a:t>
            </a:r>
            <a:r>
              <a:rPr lang="es-ES" dirty="0" err="1" smtClean="0"/>
              <a:t>Takraw</a:t>
            </a:r>
            <a:r>
              <a:rPr lang="es-ES" dirty="0" smtClean="0"/>
              <a:t>). Uno de los objetivos de la federación ISTAF es obtener reconocimiento del </a:t>
            </a:r>
            <a:r>
              <a:rPr lang="es-ES" dirty="0" err="1" smtClean="0"/>
              <a:t>sepak</a:t>
            </a:r>
            <a:r>
              <a:rPr lang="es-ES" dirty="0" smtClean="0"/>
              <a:t> </a:t>
            </a:r>
            <a:r>
              <a:rPr lang="es-ES" dirty="0" err="1" smtClean="0"/>
              <a:t>takraw</a:t>
            </a:r>
            <a:r>
              <a:rPr lang="es-ES" dirty="0" smtClean="0"/>
              <a:t> como deporte olímpico. Eso está proyectado a más tardar para el 2012. Desde los Juegos Asiáticos de 1990 en Pekín el </a:t>
            </a:r>
            <a:r>
              <a:rPr lang="es-ES" dirty="0" err="1" smtClean="0"/>
              <a:t>sepak</a:t>
            </a:r>
            <a:r>
              <a:rPr lang="es-ES" dirty="0" smtClean="0"/>
              <a:t> </a:t>
            </a:r>
            <a:r>
              <a:rPr lang="es-ES" dirty="0" err="1" smtClean="0"/>
              <a:t>takraw</a:t>
            </a:r>
            <a:r>
              <a:rPr lang="es-ES" dirty="0" smtClean="0"/>
              <a:t> es una categoría de "juego olímpico asiático". Durante el encuentro de la ISTAF en 1996 en Bangkok se aprobaron las reglas vigentes. El campeonato mundial Copa del Rey de </a:t>
            </a:r>
            <a:r>
              <a:rPr lang="es-ES" dirty="0" err="1" smtClean="0"/>
              <a:t>Sepakt</a:t>
            </a:r>
            <a:r>
              <a:rPr lang="es-ES" dirty="0" smtClean="0"/>
              <a:t> </a:t>
            </a:r>
            <a:r>
              <a:rPr lang="es-ES" dirty="0" err="1" smtClean="0"/>
              <a:t>takraw</a:t>
            </a:r>
            <a:r>
              <a:rPr lang="es-ES" dirty="0" smtClean="0"/>
              <a:t> se celebra cada año en Tailandia. Cuando el deporte se hizo popular en toda Asia una marca deportiva ofreció a la federación (ISTAF) que se juegue con pelotas de otro material que no sea la caña, y se inició la era de la nueva pelota de </a:t>
            </a:r>
            <a:r>
              <a:rPr lang="es-ES" dirty="0" err="1" smtClean="0"/>
              <a:t>takraw</a:t>
            </a:r>
            <a:r>
              <a:rPr lang="es-ES" dirty="0" smtClean="0"/>
              <a:t>. Esta pelota tiene mejor bote y no lastima tanto como la antigua.</a:t>
            </a:r>
            <a:endParaRPr lang="es-HN" dirty="0" smtClean="0"/>
          </a:p>
          <a:p>
            <a:endParaRPr lang="ca-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txBody>
          <a:bodyPr>
            <a:normAutofit/>
          </a:bodyPr>
          <a:lstStyle/>
          <a:p>
            <a:r>
              <a:rPr lang="es-HN" b="1" dirty="0" smtClean="0"/>
              <a:t>PADEL</a:t>
            </a:r>
            <a:endParaRPr lang="ca-ES" dirty="0"/>
          </a:p>
        </p:txBody>
      </p:sp>
      <p:pic>
        <p:nvPicPr>
          <p:cNvPr id="4" name="1 Imagen" descr="esmaspadel4.jpg"/>
          <p:cNvPicPr>
            <a:picLocks noGrp="1"/>
          </p:cNvPicPr>
          <p:nvPr>
            <p:ph idx="1"/>
          </p:nvPr>
        </p:nvPicPr>
        <p:blipFill>
          <a:blip r:embed="rId2" cstate="print"/>
          <a:stretch>
            <a:fillRect/>
          </a:stretch>
        </p:blipFill>
        <p:spPr>
          <a:xfrm>
            <a:off x="457200" y="2524919"/>
            <a:ext cx="7239000" cy="30162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PADEL</a:t>
            </a:r>
            <a:endParaRPr lang="ca-ES" dirty="0"/>
          </a:p>
        </p:txBody>
      </p:sp>
      <p:sp>
        <p:nvSpPr>
          <p:cNvPr id="3" name="2 Marcador de contenido"/>
          <p:cNvSpPr>
            <a:spLocks noGrp="1"/>
          </p:cNvSpPr>
          <p:nvPr>
            <p:ph idx="1"/>
          </p:nvPr>
        </p:nvSpPr>
        <p:spPr/>
        <p:txBody>
          <a:bodyPr>
            <a:normAutofit fontScale="85000" lnSpcReduction="10000"/>
          </a:bodyPr>
          <a:lstStyle/>
          <a:p>
            <a:r>
              <a:rPr lang="es-ES" dirty="0"/>
              <a:t>El </a:t>
            </a:r>
            <a:r>
              <a:rPr lang="es-ES" dirty="0" err="1"/>
              <a:t>Paddle</a:t>
            </a:r>
            <a:r>
              <a:rPr lang="es-ES" dirty="0"/>
              <a:t> fue creado en Acapulco, México, por Enrique Corcuera en 1969, quien adaptó un terreno de su finca de 20 x 10 </a:t>
            </a:r>
            <a:r>
              <a:rPr lang="es-ES" dirty="0" err="1"/>
              <a:t>mts</a:t>
            </a:r>
            <a:r>
              <a:rPr lang="es-ES" dirty="0"/>
              <a:t>. Colocando paredes en sus fondos y laterales.</a:t>
            </a:r>
            <a:br>
              <a:rPr lang="es-ES" dirty="0"/>
            </a:br>
            <a:r>
              <a:rPr lang="es-ES" dirty="0"/>
              <a:t>El jet set internacional, de la mano de Alfonso de </a:t>
            </a:r>
            <a:r>
              <a:rPr lang="es-ES" dirty="0" err="1"/>
              <a:t>Hohenlohe</a:t>
            </a:r>
            <a:r>
              <a:rPr lang="es-ES" dirty="0"/>
              <a:t>, lo llevó a Marbella, para luego trasladarlo al resto de España. En 1976, Julio </a:t>
            </a:r>
            <a:r>
              <a:rPr lang="es-ES" dirty="0" err="1"/>
              <a:t>Menditeguy</a:t>
            </a:r>
            <a:r>
              <a:rPr lang="es-ES" dirty="0"/>
              <a:t> y Nelly Arrieta de </a:t>
            </a:r>
            <a:r>
              <a:rPr lang="es-ES" dirty="0" err="1"/>
              <a:t>Blaquier</a:t>
            </a:r>
            <a:r>
              <a:rPr lang="es-ES" dirty="0"/>
              <a:t> lo llevan a la Argentina, donde se produce un "boom" deportivo, social y comercial nunca antes alcanzado por deporte alguno. </a:t>
            </a:r>
            <a:endParaRPr lang="es-HN" dirty="0"/>
          </a:p>
          <a:p>
            <a:r>
              <a:rPr lang="es-ES" dirty="0"/>
              <a:t>Del 21 al 27 de Septiembre de 1992 tuvo lugar, en España, el "I Campeonato del Mundo de </a:t>
            </a:r>
            <a:r>
              <a:rPr lang="es-ES" dirty="0" err="1"/>
              <a:t>Paddle</a:t>
            </a:r>
            <a:r>
              <a:rPr lang="es-ES" dirty="0"/>
              <a:t>", teniendo como sedes a la ciudad de Madrid y a la Exposición Universal de Sevilla.</a:t>
            </a:r>
            <a:br>
              <a:rPr lang="es-ES" dirty="0"/>
            </a:br>
            <a:endParaRPr lang="es-HN" dirty="0"/>
          </a:p>
          <a:p>
            <a:endParaRPr lang="ca-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HN" b="1" dirty="0"/>
              <a:t>TENIS DE </a:t>
            </a:r>
            <a:r>
              <a:rPr lang="es-HN" b="1" dirty="0" smtClean="0"/>
              <a:t>MESA</a:t>
            </a:r>
            <a:endParaRPr lang="ca-ES" dirty="0"/>
          </a:p>
        </p:txBody>
      </p:sp>
      <p:pic>
        <p:nvPicPr>
          <p:cNvPr id="4" name="2 Imagen" descr="tenis_de_mesa3.jpg"/>
          <p:cNvPicPr>
            <a:picLocks noGrp="1"/>
          </p:cNvPicPr>
          <p:nvPr>
            <p:ph idx="1"/>
          </p:nvPr>
        </p:nvPicPr>
        <p:blipFill>
          <a:blip r:embed="rId2" cstate="print"/>
          <a:stretch>
            <a:fillRect/>
          </a:stretch>
        </p:blipFill>
        <p:spPr>
          <a:xfrm>
            <a:off x="845608" y="1609725"/>
            <a:ext cx="6462184" cy="484663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HN" b="1" dirty="0" smtClean="0"/>
              <a:t>TENIS DE MESA</a:t>
            </a:r>
            <a:endParaRPr lang="ca-ES" dirty="0"/>
          </a:p>
        </p:txBody>
      </p:sp>
      <p:sp>
        <p:nvSpPr>
          <p:cNvPr id="3" name="2 Marcador de contenido"/>
          <p:cNvSpPr>
            <a:spLocks noGrp="1"/>
          </p:cNvSpPr>
          <p:nvPr>
            <p:ph idx="1"/>
          </p:nvPr>
        </p:nvSpPr>
        <p:spPr/>
        <p:txBody>
          <a:bodyPr>
            <a:noAutofit/>
          </a:bodyPr>
          <a:lstStyle/>
          <a:p>
            <a:r>
              <a:rPr lang="es-ES" sz="1800" dirty="0"/>
              <a:t>El tenis de mesa es un espectacular deporte en el que los reflejos y la coordinación son imprescindibles. Su origen se sitúa en Inglaterra, a finales del siglo XIX, parece ser que los jugadores de tenis que veían frustrados sus partidos por una climatología adversa inventaron un </a:t>
            </a:r>
            <a:r>
              <a:rPr lang="es-ES" sz="1800" dirty="0">
                <a:hlinkClick r:id="rId2"/>
              </a:rPr>
              <a:t>juego</a:t>
            </a:r>
            <a:r>
              <a:rPr lang="es-ES" sz="1800" dirty="0"/>
              <a:t> de interior basado en el deporte que deseaban practicar. Una larga mesa de comedor, una pelota de goma de los </a:t>
            </a:r>
            <a:r>
              <a:rPr lang="es-ES" sz="1800" dirty="0">
                <a:hlinkClick r:id="rId3"/>
              </a:rPr>
              <a:t>niño</a:t>
            </a:r>
            <a:r>
              <a:rPr lang="es-ES" sz="1800" dirty="0"/>
              <a:t>s, una red hecha con cuerdas o libros y una raqueta creada con una tabla de madera (como la de las cajas de los puros) eran suficiente para jugar el primer tenis de mesa.</a:t>
            </a:r>
            <a:endParaRPr lang="es-HN" sz="1800" dirty="0"/>
          </a:p>
          <a:p>
            <a:r>
              <a:rPr lang="es-ES" sz="1800" dirty="0" smtClean="0"/>
              <a:t>El </a:t>
            </a:r>
            <a:r>
              <a:rPr lang="es-ES" sz="1800" dirty="0"/>
              <a:t>deporte actual se juega al mejor de 5 sets a 11 puntos (con diferencia de dos) Se pueden jugar en modalidad individual o dobles. El saque debe votar una vez en el campo propio y una vez en el campo adverso, sin tocar la red. Pierde el punto el jugador que no es capaz de devolver la bola al campo contrario. Cada dos tantos se cambia el saque. </a:t>
            </a:r>
            <a:endParaRPr lang="es-HN"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58</TotalTime>
  <Words>999</Words>
  <Application>Microsoft Office PowerPoint</Application>
  <PresentationFormat>Presentación en pantalla (4:3)</PresentationFormat>
  <Paragraphs>48</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Opulento</vt:lpstr>
      <vt:lpstr>Deportes alternativos al tenis. </vt:lpstr>
      <vt:lpstr>Índice</vt:lpstr>
      <vt:lpstr>Fútbol-voleibol (SEPAK TAKRAW)</vt:lpstr>
      <vt:lpstr>Fútbol-voleibol</vt:lpstr>
      <vt:lpstr>Fútbol-voleibol</vt:lpstr>
      <vt:lpstr>PADEL</vt:lpstr>
      <vt:lpstr>PADEL</vt:lpstr>
      <vt:lpstr>TENIS DE MESA</vt:lpstr>
      <vt:lpstr>TENIS DE MESA</vt:lpstr>
      <vt:lpstr>Vocabulario </vt:lpstr>
      <vt:lpstr>FRONTÓN</vt:lpstr>
      <vt:lpstr>FRONTÓN</vt:lpstr>
      <vt:lpstr>El Shuttleball </vt:lpstr>
      <vt:lpstr>El Shuttleball </vt:lpstr>
      <vt:lpstr>Bádminton</vt:lpstr>
      <vt:lpstr>BádmintoN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Deportes alternativos al tenis.</dc:title>
  <dc:creator>vaio</dc:creator>
  <cp:lastModifiedBy>vaio</cp:lastModifiedBy>
  <cp:revision>6</cp:revision>
  <dcterms:created xsi:type="dcterms:W3CDTF">2015-05-29T20:12:49Z</dcterms:created>
  <dcterms:modified xsi:type="dcterms:W3CDTF">2015-05-29T21:11:39Z</dcterms:modified>
</cp:coreProperties>
</file>